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4"/>
  </p:notesMasterIdLst>
  <p:sldIdLst>
    <p:sldId id="256" r:id="rId2"/>
    <p:sldId id="284" r:id="rId3"/>
    <p:sldId id="283" r:id="rId4"/>
    <p:sldId id="286" r:id="rId5"/>
    <p:sldId id="258" r:id="rId6"/>
    <p:sldId id="259" r:id="rId7"/>
    <p:sldId id="260" r:id="rId8"/>
    <p:sldId id="261" r:id="rId9"/>
    <p:sldId id="262" r:id="rId10"/>
    <p:sldId id="263" r:id="rId11"/>
    <p:sldId id="282" r:id="rId12"/>
    <p:sldId id="28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62" d="100"/>
          <a:sy n="62" d="100"/>
        </p:scale>
        <p:origin x="102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49F-4905-B0B8-AB5BD09D5244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D49F-4905-B0B8-AB5BD09D5244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D49F-4905-B0B8-AB5BD09D5244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D49F-4905-B0B8-AB5BD09D5244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D49F-4905-B0B8-AB5BD09D5244}"/>
              </c:ext>
            </c:extLst>
          </c:dPt>
          <c:dLbls>
            <c:dLbl>
              <c:idx val="0"/>
              <c:layout>
                <c:manualLayout>
                  <c:x val="-0.18793284193943713"/>
                  <c:y val="0.2155057659357372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D49F-4905-B0B8-AB5BD09D5244}"/>
                </c:ext>
              </c:extLst>
            </c:dLbl>
            <c:spPr>
              <a:solidFill>
                <a:prstClr val="white"/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</c:ext>
            </c:extLst>
          </c:dLbls>
          <c:cat>
            <c:strRef>
              <c:f>Sheet1!$A$2:$A$6</c:f>
              <c:strCache>
                <c:ptCount val="3"/>
                <c:pt idx="0">
                  <c:v>Team Project and Presentation</c:v>
                </c:pt>
                <c:pt idx="1">
                  <c:v>Individual Research-Based Essay and Presentation</c:v>
                </c:pt>
                <c:pt idx="2">
                  <c:v>End-of-Course Exam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20</c:v>
                </c:pt>
                <c:pt idx="1">
                  <c:v>35</c:v>
                </c:pt>
                <c:pt idx="2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49F-4905-B0B8-AB5BD09D5244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7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A48E25-D624-46B4-8DE7-7941ACCDA0B9}" type="datetimeFigureOut">
              <a:rPr lang="en-US" smtClean="0"/>
              <a:t>9/7/2016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047B90-00BB-454B-BCCA-E4B465E6D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822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8FB2F-BA52-49C1-8282-48671B3EDE2C}" type="datetimeFigureOut">
              <a:rPr lang="en-US" smtClean="0"/>
              <a:t>9/7/2016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F672F-A4D4-4475-8DC8-E67CC505A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44353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8FB2F-BA52-49C1-8282-48671B3EDE2C}" type="datetimeFigureOut">
              <a:rPr lang="en-US" smtClean="0"/>
              <a:t>9/7/2016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F672F-A4D4-4475-8DC8-E67CC505A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454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8FB2F-BA52-49C1-8282-48671B3EDE2C}" type="datetimeFigureOut">
              <a:rPr lang="en-US" smtClean="0"/>
              <a:t>9/7/2016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F672F-A4D4-4475-8DC8-E67CC505A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4959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8FB2F-BA52-49C1-8282-48671B3EDE2C}" type="datetimeFigureOut">
              <a:rPr lang="en-US" smtClean="0"/>
              <a:t>9/7/2016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F672F-A4D4-4475-8DC8-E67CC505AAB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988702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8FB2F-BA52-49C1-8282-48671B3EDE2C}" type="datetimeFigureOut">
              <a:rPr lang="en-US" smtClean="0"/>
              <a:t>9/7/2016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F672F-A4D4-4475-8DC8-E67CC505A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2511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8FB2F-BA52-49C1-8282-48671B3EDE2C}" type="datetimeFigureOut">
              <a:rPr lang="en-US" smtClean="0"/>
              <a:t>9/7/2016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F672F-A4D4-4475-8DC8-E67CC505A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9926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8FB2F-BA52-49C1-8282-48671B3EDE2C}" type="datetimeFigureOut">
              <a:rPr lang="en-US" smtClean="0"/>
              <a:t>9/7/2016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F672F-A4D4-4475-8DC8-E67CC505A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1409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8FB2F-BA52-49C1-8282-48671B3EDE2C}" type="datetimeFigureOut">
              <a:rPr lang="en-US" smtClean="0"/>
              <a:t>9/7/2016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F672F-A4D4-4475-8DC8-E67CC505A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4851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8FB2F-BA52-49C1-8282-48671B3EDE2C}" type="datetimeFigureOut">
              <a:rPr lang="en-US" smtClean="0"/>
              <a:t>9/7/2016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F672F-A4D4-4475-8DC8-E67CC505A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477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8FB2F-BA52-49C1-8282-48671B3EDE2C}" type="datetimeFigureOut">
              <a:rPr lang="en-US" smtClean="0"/>
              <a:t>9/7/2016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F672F-A4D4-4475-8DC8-E67CC505A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84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8FB2F-BA52-49C1-8282-48671B3EDE2C}" type="datetimeFigureOut">
              <a:rPr lang="en-US" smtClean="0"/>
              <a:t>9/7/2016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F672F-A4D4-4475-8DC8-E67CC505A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47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8FB2F-BA52-49C1-8282-48671B3EDE2C}" type="datetimeFigureOut">
              <a:rPr lang="en-US" smtClean="0"/>
              <a:t>9/7/2016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F672F-A4D4-4475-8DC8-E67CC505A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963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8FB2F-BA52-49C1-8282-48671B3EDE2C}" type="datetimeFigureOut">
              <a:rPr lang="en-US" smtClean="0"/>
              <a:t>9/7/2016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F672F-A4D4-4475-8DC8-E67CC505A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755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8FB2F-BA52-49C1-8282-48671B3EDE2C}" type="datetimeFigureOut">
              <a:rPr lang="en-US" smtClean="0"/>
              <a:t>9/7/2016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F672F-A4D4-4475-8DC8-E67CC505A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02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8FB2F-BA52-49C1-8282-48671B3EDE2C}" type="datetimeFigureOut">
              <a:rPr lang="en-US" smtClean="0"/>
              <a:t>9/7/2016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F672F-A4D4-4475-8DC8-E67CC505A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9833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8FB2F-BA52-49C1-8282-48671B3EDE2C}" type="datetimeFigureOut">
              <a:rPr lang="en-US" smtClean="0"/>
              <a:t>9/7/2016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F672F-A4D4-4475-8DC8-E67CC505A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948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8FB2F-BA52-49C1-8282-48671B3EDE2C}" type="datetimeFigureOut">
              <a:rPr lang="en-US" smtClean="0"/>
              <a:t>9/7/2016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F672F-A4D4-4475-8DC8-E67CC505A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633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21E8FB2F-BA52-49C1-8282-48671B3EDE2C}" type="datetimeFigureOut">
              <a:rPr lang="en-US" smtClean="0"/>
              <a:t>9/7/2016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B3CF672F-A4D4-4475-8DC8-E67CC505A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7286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  <p:sldLayoutId id="2147483805" r:id="rId13"/>
    <p:sldLayoutId id="2147483806" r:id="rId14"/>
    <p:sldLayoutId id="2147483807" r:id="rId15"/>
    <p:sldLayoutId id="2147483808" r:id="rId16"/>
    <p:sldLayoutId id="214748380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advancesinap.collegeboard.org/ap-capstone/higher-education-support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AP Seminar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September 7,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714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 Framework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4495" y="1584660"/>
            <a:ext cx="6172200" cy="481580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6000" b="1" dirty="0"/>
              <a:t>Q</a:t>
            </a:r>
            <a:r>
              <a:rPr lang="en-US" b="1" dirty="0"/>
              <a:t>uestion and </a:t>
            </a:r>
            <a:r>
              <a:rPr lang="en-US" b="1" dirty="0" smtClean="0"/>
              <a:t>Explore</a:t>
            </a:r>
          </a:p>
          <a:p>
            <a:pPr marL="0" indent="0">
              <a:buNone/>
            </a:pPr>
            <a:r>
              <a:rPr lang="en-US" sz="6000" b="1" dirty="0"/>
              <a:t>U</a:t>
            </a:r>
            <a:r>
              <a:rPr lang="en-US" b="1" dirty="0"/>
              <a:t>nderstand and Analyze </a:t>
            </a:r>
            <a:r>
              <a:rPr lang="en-US" b="1" dirty="0" smtClean="0"/>
              <a:t>Arguments</a:t>
            </a:r>
          </a:p>
          <a:p>
            <a:pPr marL="0" indent="0">
              <a:buNone/>
            </a:pPr>
            <a:r>
              <a:rPr lang="en-US" sz="6000" b="1" dirty="0"/>
              <a:t>E</a:t>
            </a:r>
            <a:r>
              <a:rPr lang="en-US" b="1" dirty="0"/>
              <a:t>valuate Multiple </a:t>
            </a:r>
            <a:r>
              <a:rPr lang="en-US" b="1" dirty="0" smtClean="0"/>
              <a:t>Perspectives</a:t>
            </a:r>
          </a:p>
          <a:p>
            <a:pPr marL="0" indent="0">
              <a:buNone/>
            </a:pPr>
            <a:r>
              <a:rPr lang="en-US" sz="6000" b="1" dirty="0"/>
              <a:t>S</a:t>
            </a:r>
            <a:r>
              <a:rPr lang="en-US" b="1" dirty="0"/>
              <a:t>ynthesize Ideas </a:t>
            </a:r>
            <a:endParaRPr lang="en-US" b="1" dirty="0" smtClean="0"/>
          </a:p>
          <a:p>
            <a:pPr marL="0" indent="0">
              <a:buNone/>
            </a:pPr>
            <a:r>
              <a:rPr lang="en-US" sz="6000" b="1" dirty="0"/>
              <a:t>T</a:t>
            </a:r>
            <a:r>
              <a:rPr lang="en-US" b="1" dirty="0"/>
              <a:t>eam, Transform, and Transmit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697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Crucial skills this year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Work with others to question, collaborate, discuss, brainstorm, edit, revise, etc.</a:t>
            </a:r>
          </a:p>
          <a:p>
            <a:r>
              <a:rPr lang="en-US" dirty="0" smtClean="0"/>
              <a:t>Analyze arguments</a:t>
            </a:r>
          </a:p>
          <a:p>
            <a:r>
              <a:rPr lang="en-US" dirty="0" smtClean="0"/>
              <a:t>Develop research questions</a:t>
            </a:r>
          </a:p>
          <a:p>
            <a:r>
              <a:rPr lang="en-US" dirty="0" smtClean="0"/>
              <a:t>Answer questions through research</a:t>
            </a:r>
          </a:p>
          <a:p>
            <a:r>
              <a:rPr lang="en-US" dirty="0" smtClean="0"/>
              <a:t>Evaluate research</a:t>
            </a:r>
          </a:p>
          <a:p>
            <a:r>
              <a:rPr lang="en-US" dirty="0" smtClean="0"/>
              <a:t>Synthesize research</a:t>
            </a:r>
          </a:p>
          <a:p>
            <a:r>
              <a:rPr lang="en-US" dirty="0" smtClean="0"/>
              <a:t>Cite sources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357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One of the BEST high schools in the nation!</a:t>
            </a:r>
          </a:p>
          <a:p>
            <a:pPr lvl="1"/>
            <a:r>
              <a:rPr lang="en-US" sz="2800" dirty="0"/>
              <a:t>National: Top 8% (2170 out of 26,407) </a:t>
            </a:r>
          </a:p>
          <a:p>
            <a:pPr lvl="1"/>
            <a:r>
              <a:rPr lang="en-US" sz="2800" dirty="0"/>
              <a:t>Texas: Top 5% (183 out of 3,709 Texas)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355847"/>
            <a:ext cx="12191999" cy="1054394"/>
          </a:xfrm>
        </p:spPr>
        <p:txBody>
          <a:bodyPr/>
          <a:lstStyle/>
          <a:p>
            <a:pPr algn="ctr"/>
            <a:r>
              <a:rPr lang="en-US" dirty="0" smtClean="0"/>
              <a:t>Hawk Nation!!!</a:t>
            </a:r>
            <a:endParaRPr lang="en-US" dirty="0"/>
          </a:p>
        </p:txBody>
      </p:sp>
      <p:sp>
        <p:nvSpPr>
          <p:cNvPr id="5" name="AutoShape 2" descr="badge"/>
          <p:cNvSpPr>
            <a:spLocks noChangeAspect="1" noChangeArrowheads="1"/>
          </p:cNvSpPr>
          <p:nvPr/>
        </p:nvSpPr>
        <p:spPr bwMode="auto">
          <a:xfrm>
            <a:off x="1676400" y="-381000"/>
            <a:ext cx="20955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3" descr="badge"/>
          <p:cNvSpPr>
            <a:spLocks noChangeAspect="1" noChangeArrowheads="1"/>
          </p:cNvSpPr>
          <p:nvPr/>
        </p:nvSpPr>
        <p:spPr bwMode="auto">
          <a:xfrm>
            <a:off x="1676400" y="0"/>
            <a:ext cx="20955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5" descr="Image result for us news high school rankings silver 2016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6135" y="4000501"/>
            <a:ext cx="2209800" cy="20669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4371" y="3971926"/>
            <a:ext cx="2152650" cy="2124075"/>
          </a:xfrm>
          <a:prstGeom prst="rect">
            <a:avLst/>
          </a:prstGeom>
        </p:spPr>
      </p:pic>
      <p:sp>
        <p:nvSpPr>
          <p:cNvPr id="10" name="AutoShape 7" descr="Image result for 2014 us news high school rankings silver 2014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0" y="4014787"/>
            <a:ext cx="2171700" cy="2038350"/>
          </a:xfrm>
          <a:prstGeom prst="rect">
            <a:avLst/>
          </a:prstGeom>
        </p:spPr>
      </p:pic>
      <p:pic>
        <p:nvPicPr>
          <p:cNvPr id="1033" name="Picture 9" descr="http://images.maxpreps.com.edgesuite.net/Mascot/AAAAAAAAAAAAAAAAAAAAAA/NcEbJTrIw0GNesAzGFpgBQ/1,210,89/1360079574_hendrickson_hawks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2" y="104775"/>
            <a:ext cx="2511425" cy="1442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16285" y="104775"/>
            <a:ext cx="1339197" cy="1339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300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1446415"/>
            <a:ext cx="10233800" cy="4730548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7200" dirty="0"/>
              <a:t>Text this message to 81010: </a:t>
            </a:r>
            <a:endParaRPr lang="en-US" sz="7200" dirty="0" smtClean="0"/>
          </a:p>
          <a:p>
            <a:pPr marL="0" indent="0" algn="ctr">
              <a:buNone/>
            </a:pPr>
            <a:r>
              <a:rPr lang="en-US" sz="7200" dirty="0" smtClean="0"/>
              <a:t>@</a:t>
            </a:r>
            <a:r>
              <a:rPr lang="en-US" sz="7200" dirty="0"/>
              <a:t>2fa72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Remind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44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Scott’s Scholars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9999" y="1825625"/>
            <a:ext cx="10783825" cy="5185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/>
              <a:t>http://scottscholarshawknation.weebly.com</a:t>
            </a:r>
            <a:r>
              <a:rPr lang="en-US" sz="2400" dirty="0"/>
              <a:t>/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7701" b="4588"/>
          <a:stretch/>
        </p:blipFill>
        <p:spPr>
          <a:xfrm>
            <a:off x="2207756" y="2695257"/>
            <a:ext cx="7776487" cy="3836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7429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88013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List of Colleges and Universities that Acknowledge and Accept Capstone for College Credit: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3704095"/>
            <a:ext cx="10233800" cy="2472868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advancesinap.collegeboard.org/ap-capstone/higher-education-support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89779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he graphic consists of a vertical column with multiple rows of text. The column is broken into three main sections. The top section has the heading AP Seminar open parenthesis Year 1 close parenthesis. Under this heading are three rows of text, as follows: Team Project and Presentation; Individual Research-Based Essay and Presentation; and End of Course Exam. The middle section has the heading AP Research open parenthesis year 2 close parenthesis. Under this heading are two rows of text as follows: Academic Paper and Presentation and Oral Defense. The bottom section consists of the heading 4 AP Courses and Exams. Underneath the heading is the following text: open parenthesis Taken at any point throughout high school close parenthesis. Along the left side of the vertical column is a bracket labeled AP Capstone Diploma. The bracket includes all three sections of the vertical column. Along the right side of the column is a bracket labeled AP Seminar and Research Certificate. This bracket includes only the AP Seminar and AP Research sections of the column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06334"/>
            <a:ext cx="12232041" cy="591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2950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203636888"/>
              </p:ext>
            </p:extLst>
          </p:nvPr>
        </p:nvGraphicFramePr>
        <p:xfrm>
          <a:off x="950494" y="190954"/>
          <a:ext cx="9437914" cy="6492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01735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fld id="{F0A42B55-E215-410B-BAB0-02431A16B86D}" type="CATEGORYNAME">
              <a:rPr lang="en-US" smtClean="0"/>
              <a:pPr/>
              <a:t>Team Project and Presentation</a:t>
            </a:fld>
            <a:r>
              <a:rPr lang="en-US" dirty="0" smtClean="0"/>
              <a:t>—20%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Individual Research Report – Due January 28</a:t>
            </a:r>
          </a:p>
          <a:p>
            <a:pPr lvl="1"/>
            <a:r>
              <a:rPr lang="en-US" dirty="0" smtClean="0"/>
              <a:t>Topic selected by group</a:t>
            </a:r>
          </a:p>
          <a:p>
            <a:pPr lvl="1"/>
            <a:r>
              <a:rPr lang="en-US" dirty="0" smtClean="0"/>
              <a:t>Written independently (each group member selects a different perspective of same topic)</a:t>
            </a:r>
          </a:p>
          <a:p>
            <a:pPr lvl="1"/>
            <a:r>
              <a:rPr lang="en-US" dirty="0" smtClean="0"/>
              <a:t>1200 Words (approximately xx pages)</a:t>
            </a:r>
          </a:p>
          <a:p>
            <a:r>
              <a:rPr lang="en-US" dirty="0" smtClean="0"/>
              <a:t>Team Multimedia Presentation and Defense – Due February 10</a:t>
            </a:r>
          </a:p>
          <a:p>
            <a:pPr lvl="1"/>
            <a:r>
              <a:rPr lang="en-US" dirty="0" smtClean="0"/>
              <a:t>3-5 students per group</a:t>
            </a:r>
          </a:p>
          <a:p>
            <a:pPr lvl="1"/>
            <a:r>
              <a:rPr lang="en-US" dirty="0" smtClean="0"/>
              <a:t>6-8 minutes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177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Individual Research-Based Essay and Presentation—35%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Individual Written Argument—Due April 6 and 7</a:t>
            </a:r>
          </a:p>
          <a:p>
            <a:pPr lvl="1"/>
            <a:r>
              <a:rPr lang="en-US" dirty="0" smtClean="0"/>
              <a:t>Topic individually selected based on stimulus materials</a:t>
            </a:r>
          </a:p>
          <a:p>
            <a:pPr lvl="1"/>
            <a:r>
              <a:rPr lang="en-US" dirty="0" smtClean="0"/>
              <a:t>2000 words (approximately xx pages)</a:t>
            </a:r>
          </a:p>
          <a:p>
            <a:r>
              <a:rPr lang="en-US" dirty="0" smtClean="0"/>
              <a:t>Individual Multimedia Presentation—Due April 21</a:t>
            </a:r>
          </a:p>
          <a:p>
            <a:pPr lvl="1"/>
            <a:r>
              <a:rPr lang="en-US" dirty="0" smtClean="0"/>
              <a:t>Summarizes argument</a:t>
            </a:r>
          </a:p>
          <a:p>
            <a:pPr lvl="1"/>
            <a:r>
              <a:rPr lang="en-US" dirty="0" smtClean="0"/>
              <a:t>6 to 8 minutes</a:t>
            </a:r>
          </a:p>
          <a:p>
            <a:r>
              <a:rPr lang="en-US" dirty="0" smtClean="0"/>
              <a:t>Oral Defense</a:t>
            </a:r>
          </a:p>
          <a:p>
            <a:pPr lvl="1"/>
            <a:r>
              <a:rPr lang="en-US" dirty="0" smtClean="0"/>
              <a:t>Answer two 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518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End-of-Course Exam—45%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 Date: May 4</a:t>
            </a:r>
            <a:r>
              <a:rPr lang="en-US" baseline="30000" dirty="0" smtClean="0"/>
              <a:t>th</a:t>
            </a:r>
            <a:endParaRPr lang="en-US" dirty="0" smtClean="0"/>
          </a:p>
          <a:p>
            <a:r>
              <a:rPr lang="en-US" dirty="0" smtClean="0"/>
              <a:t>Exam Length: 2 hours</a:t>
            </a:r>
          </a:p>
          <a:p>
            <a:r>
              <a:rPr lang="en-US" dirty="0" smtClean="0"/>
              <a:t>Part A: Analyze an argument (3 short answers; 30 minutes)</a:t>
            </a:r>
          </a:p>
          <a:p>
            <a:r>
              <a:rPr lang="en-US" dirty="0" smtClean="0"/>
              <a:t>Part B: Write an argument incorporating 2 out of 4 sources (90 minutes)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52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TM04033923[[fn=Depth]]</Template>
  <TotalTime>286</TotalTime>
  <Words>262</Words>
  <Application>Microsoft Office PowerPoint</Application>
  <PresentationFormat>Widescreen</PresentationFormat>
  <Paragraphs>50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Corbel</vt:lpstr>
      <vt:lpstr>Depth</vt:lpstr>
      <vt:lpstr>AP Seminar</vt:lpstr>
      <vt:lpstr>Remind </vt:lpstr>
      <vt:lpstr>Scott’s Scholars</vt:lpstr>
      <vt:lpstr>List of Colleges and Universities that Acknowledge and Accept Capstone for College Credit:</vt:lpstr>
      <vt:lpstr>PowerPoint Presentation</vt:lpstr>
      <vt:lpstr>PowerPoint Presentation</vt:lpstr>
      <vt:lpstr>Team Project and Presentation—20%</vt:lpstr>
      <vt:lpstr>Individual Research-Based Essay and Presentation—35%</vt:lpstr>
      <vt:lpstr>End-of-Course Exam—45%</vt:lpstr>
      <vt:lpstr>QUEST Framework</vt:lpstr>
      <vt:lpstr>Crucial skills this year</vt:lpstr>
      <vt:lpstr>Hawk Nation!!!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Daniella Scott</dc:creator>
  <cp:lastModifiedBy>Daniella Scott</cp:lastModifiedBy>
  <cp:revision>29</cp:revision>
  <dcterms:created xsi:type="dcterms:W3CDTF">2016-08-03T18:03:53Z</dcterms:created>
  <dcterms:modified xsi:type="dcterms:W3CDTF">2016-09-07T20:42:12Z</dcterms:modified>
</cp:coreProperties>
</file>